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7"/>
  </p:notesMasterIdLst>
  <p:handoutMasterIdLst>
    <p:handoutMasterId r:id="rId58"/>
  </p:handoutMasterIdLst>
  <p:sldIdLst>
    <p:sldId id="479" r:id="rId3"/>
    <p:sldId id="259" r:id="rId4"/>
    <p:sldId id="260" r:id="rId5"/>
    <p:sldId id="265" r:id="rId6"/>
    <p:sldId id="370" r:id="rId7"/>
    <p:sldId id="416" r:id="rId8"/>
    <p:sldId id="371" r:id="rId9"/>
    <p:sldId id="372" r:id="rId10"/>
    <p:sldId id="374" r:id="rId11"/>
    <p:sldId id="369" r:id="rId12"/>
    <p:sldId id="373" r:id="rId13"/>
    <p:sldId id="400" r:id="rId14"/>
    <p:sldId id="376" r:id="rId15"/>
    <p:sldId id="377" r:id="rId16"/>
    <p:sldId id="379" r:id="rId17"/>
    <p:sldId id="381" r:id="rId18"/>
    <p:sldId id="383" r:id="rId19"/>
    <p:sldId id="513" r:id="rId20"/>
    <p:sldId id="514" r:id="rId21"/>
    <p:sldId id="257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304" r:id="rId30"/>
    <p:sldId id="515" r:id="rId31"/>
    <p:sldId id="487" r:id="rId32"/>
    <p:sldId id="488" r:id="rId33"/>
    <p:sldId id="287" r:id="rId34"/>
    <p:sldId id="286" r:id="rId35"/>
    <p:sldId id="285" r:id="rId36"/>
    <p:sldId id="290" r:id="rId37"/>
    <p:sldId id="336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52" r:id="rId48"/>
    <p:sldId id="363" r:id="rId49"/>
    <p:sldId id="300" r:id="rId50"/>
    <p:sldId id="299" r:id="rId51"/>
    <p:sldId id="512" r:id="rId52"/>
    <p:sldId id="518" r:id="rId53"/>
    <p:sldId id="516" r:id="rId54"/>
    <p:sldId id="517" r:id="rId55"/>
    <p:sldId id="353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B0DB3-F859-D73F-63D3-BED465C1471B}" v="2" dt="2022-11-03T10:58:58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6" d="100"/>
          <a:sy n="96" d="100"/>
        </p:scale>
        <p:origin x="58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</a:t>
          </a:r>
          <a:r>
            <a:rPr lang="it-IT" dirty="0">
              <a:latin typeface="Calibri Light" panose="020F0302020204030204"/>
            </a:rPr>
            <a:t>03-BigData</a:t>
          </a:r>
          <a:r>
            <a:rPr lang="it-IT" dirty="0"/>
            <a:t>`</a:t>
          </a:r>
          <a:endParaRPr lang="en-US" dirty="0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0" presStyleCnt="1"/>
      <dgm:spPr/>
    </dgm:pt>
    <dgm:pt modelId="{BFF34BF5-75F7-48DF-BD47-00DCEBBE3548}" type="pres">
      <dgm:prSet presAssocID="{17FD767B-8850-4DC5-838B-B9810308666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0EBFDAE-31AD-4D65-96A7-CBCC84157EAA}" srcId="{43080D54-461E-47FF-9F23-74DB8B81554A}" destId="{17FD767B-8850-4DC5-838B-B9810308666D}" srcOrd="0" destOrd="0" parTransId="{8A21885B-E326-4223-BF59-A6BC29BD324F}" sibTransId="{1EC73261-59D8-4BC1-A77F-440060C4CE5E}"/>
    <dgm:cxn modelId="{6A1A8377-79B3-425D-ADDB-4DFA94AABE85}" type="presParOf" srcId="{89ABC053-9CDA-4711-BD71-AFA62AE0C2EB}" destId="{026673A8-96C7-4153-8D53-0A2D2B7676AD}" srcOrd="0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911C8-8EE1-4D05-A76D-5562C7675D34}">
      <dsp:nvSpPr>
        <dsp:cNvPr id="0" name=""/>
        <dsp:cNvSpPr/>
      </dsp:nvSpPr>
      <dsp:spPr>
        <a:xfrm>
          <a:off x="0" y="1522968"/>
          <a:ext cx="558635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1507738" y="1522968"/>
          <a:ext cx="407861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Enter</a:t>
          </a:r>
          <a:r>
            <a:rPr lang="it-IT" sz="2500" kern="1200" dirty="0"/>
            <a:t> the notebook `</a:t>
          </a:r>
          <a:r>
            <a:rPr lang="it-IT" sz="2500" kern="1200" dirty="0">
              <a:latin typeface="Calibri Light" panose="020F0302020204030204"/>
            </a:rPr>
            <a:t>03-BigData</a:t>
          </a:r>
          <a:r>
            <a:rPr lang="it-IT" sz="2500" kern="1200" dirty="0"/>
            <a:t>`</a:t>
          </a:r>
          <a:endParaRPr lang="en-US" sz="2500" kern="1200" dirty="0"/>
        </a:p>
      </dsp:txBody>
      <dsp:txXfrm>
        <a:off x="1507738" y="1522968"/>
        <a:ext cx="4078612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03/11/2022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0ACF13F2-CB25-418E-AE5D-1E7A6C09732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w4bo/2022-bbs-dsaa/blob/master/materials/01-DataPreprocessing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50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73CB31C-83D3-426B-8EE0-BDDA0DD84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95869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  <a:hlinkClick r:id="rId7"/>
              </a:rPr>
              <a:t>https://github.com/w4bo/2022-bbs-dsaa/blob/master/materials/01-DataPreprocessing.ipynb</a:t>
            </a:r>
            <a:endParaRPr lang="en-US" dirty="0"/>
          </a:p>
        </p:txBody>
      </p:sp>
      <p:pic>
        <p:nvPicPr>
          <p:cNvPr id="25" name="Elemento grafico 24" descr="Pensiero scientifico contorno">
            <a:extLst>
              <a:ext uri="{FF2B5EF4-FFF2-40B4-BE49-F238E27FC236}">
                <a16:creationId xmlns:a16="http://schemas.microsoft.com/office/drawing/2014/main" id="{CA4136DC-02D2-4591-A273-1F04DE797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510" y="2637292"/>
            <a:ext cx="2908979" cy="2908979"/>
          </a:xfrm>
          <a:prstGeom prst="rect">
            <a:avLst/>
          </a:prstGeom>
        </p:spPr>
      </p:pic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9BEBFFD-A84C-4E5F-B202-BF9B6D13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7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rdd</a:t>
            </a:r>
            <a:endParaRPr lang="en-US" dirty="0"/>
          </a:p>
          <a:p>
            <a:r>
              <a:rPr lang="en-US" dirty="0"/>
              <a:t>	.map(s =&gt; (s, 1))</a:t>
            </a:r>
          </a:p>
          <a:p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((a, b) =&gt; a + b)</a:t>
            </a:r>
          </a:p>
          <a:p>
            <a:r>
              <a:rPr lang="en-US" dirty="0"/>
              <a:t>	.</a:t>
            </a:r>
            <a:r>
              <a:rPr lang="en-US" dirty="0" err="1"/>
              <a:t>sortBy</a:t>
            </a:r>
            <a:r>
              <a:rPr lang="en-US" dirty="0"/>
              <a:t>(x =&gt; x._2) tuples	.collect()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408005"/>
              </p:ext>
            </p:extLst>
          </p:nvPr>
        </p:nvGraphicFramePr>
        <p:xfrm>
          <a:off x="6424448" y="2609966"/>
          <a:ext cx="5343482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552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625295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75623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8123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RDD[String]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map()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reduceByKey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sortBy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RDD[(String, Int)]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collect()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Array[(String,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sotto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(la,1)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crepa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86739" cy="4351338"/>
          </a:xfrm>
        </p:spPr>
        <p:txBody>
          <a:bodyPr/>
          <a:lstStyle/>
          <a:p>
            <a:r>
              <a:rPr lang="en-US" dirty="0" err="1"/>
              <a:t>foodmartDataset</a:t>
            </a:r>
            <a:endParaRPr lang="en-US" dirty="0"/>
          </a:p>
          <a:p>
            <a:r>
              <a:rPr lang="en-US" dirty="0"/>
              <a:t>	.</a:t>
            </a:r>
            <a:r>
              <a:rPr lang="en-US" dirty="0" err="1"/>
              <a:t>groupBy</a:t>
            </a:r>
            <a:r>
              <a:rPr lang="en-US" dirty="0"/>
              <a:t>("category")</a:t>
            </a:r>
          </a:p>
          <a:p>
            <a:r>
              <a:rPr lang="en-US" dirty="0"/>
              <a:t>	.sum("unit sales")	.</a:t>
            </a:r>
            <a:r>
              <a:rPr lang="en-US" dirty="0" err="1"/>
              <a:t>orderBy</a:t>
            </a:r>
            <a:r>
              <a:rPr lang="en-US" dirty="0"/>
              <a:t>("sum(unit sales)")</a:t>
            </a:r>
          </a:p>
          <a:p>
            <a:r>
              <a:rPr lang="en-US" dirty="0"/>
              <a:t>	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5856168"/>
              </p:ext>
            </p:extLst>
          </p:nvPr>
        </p:nvGraphicFramePr>
        <p:xfrm>
          <a:off x="5625548" y="3505200"/>
          <a:ext cx="6214810" cy="924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364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319093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696991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29272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62582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598566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598565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941466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407573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512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groupBy</a:t>
                      </a:r>
                      <a:r>
                        <a:rPr lang="en-US" sz="700" u="none" strike="noStrike" dirty="0">
                          <a:effectLst/>
                        </a:rPr>
                        <a:t>(category)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foodmartDataset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orderBy(sum(unit_sales))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254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product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product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bread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bread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food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23563</TotalTime>
  <Words>4083</Words>
  <Application>Microsoft Office PowerPoint</Application>
  <PresentationFormat>Widescreen</PresentationFormat>
  <Paragraphs>740</Paragraphs>
  <Slides>54</Slides>
  <Notes>20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Tema di Office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1179</cp:revision>
  <dcterms:created xsi:type="dcterms:W3CDTF">2019-03-06T18:10:20Z</dcterms:created>
  <dcterms:modified xsi:type="dcterms:W3CDTF">2022-11-03T10:59:23Z</dcterms:modified>
</cp:coreProperties>
</file>